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64" r:id="rId3"/>
    <p:sldId id="258" r:id="rId4"/>
    <p:sldId id="265" r:id="rId5"/>
    <p:sldId id="267" r:id="rId6"/>
    <p:sldId id="268" r:id="rId7"/>
    <p:sldId id="269" r:id="rId8"/>
    <p:sldId id="270" r:id="rId9"/>
    <p:sldId id="271" r:id="rId10"/>
    <p:sldId id="272" r:id="rId11"/>
    <p:sldId id="274" r:id="rId12"/>
  </p:sldIdLst>
  <p:sldSz cx="18288000" cy="10287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DM Sans Bold" pitchFamily="2" charset="77"/>
      <p:regular r:id="rId18"/>
      <p:bold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4F1"/>
    <a:srgbClr val="F6F4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13" autoAdjust="0"/>
    <p:restoredTop sz="94674" autoAdjust="0"/>
  </p:normalViewPr>
  <p:slideViewPr>
    <p:cSldViewPr>
      <p:cViewPr varScale="1">
        <p:scale>
          <a:sx n="82" d="100"/>
          <a:sy n="82" d="100"/>
        </p:scale>
        <p:origin x="58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tif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t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692D6-400A-4345-9C3B-22AA25B05FF4}" type="datetimeFigureOut">
              <a:rPr lang="en-US" smtClean="0"/>
              <a:t>3/5/24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402CC4-1827-BA42-B543-FF8B4E79E3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1762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Study speech and language. And how we convert language on the level of acoustic vibrations into </a:t>
            </a:r>
            <a:r>
              <a:rPr lang="en-US" dirty="0" err="1"/>
              <a:t>spectrotemporal</a:t>
            </a:r>
            <a:r>
              <a:rPr lang="en-US" dirty="0"/>
              <a:t>, phoneme, syllable, word, meaning. </a:t>
            </a:r>
          </a:p>
          <a:p>
            <a:r>
              <a:rPr lang="en-US" dirty="0"/>
              <a:t>And we will be using some data from our lab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2CC4-1827-BA42-B543-FF8B4E79E34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093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Recordings taken from inside the brain – treatment for drug resistant epilepsy </a:t>
            </a:r>
          </a:p>
          <a:p>
            <a:r>
              <a:rPr lang="en-US" dirty="0"/>
              <a:t>Seizures that interfere with daily lives. Tried meds but meds don’t work or can’t control epilepsy with other methods</a:t>
            </a:r>
          </a:p>
          <a:p>
            <a:r>
              <a:rPr lang="en-US" dirty="0"/>
              <a:t>We can ask patients if they want to participant in tasks. Watching things on screen, listening to different sounds. Need activity from specific brain areas.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2CC4-1827-BA42-B543-FF8B4E79E34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014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Signals are different form other methods you’re more familiar with. Have high spatial and </a:t>
            </a:r>
            <a:r>
              <a:rPr lang="en-US" dirty="0" err="1"/>
              <a:t>temoporal</a:t>
            </a:r>
            <a:r>
              <a:rPr lang="en-US" dirty="0"/>
              <a:t> </a:t>
            </a:r>
            <a:r>
              <a:rPr lang="en-US" dirty="0" err="1"/>
              <a:t>resoluation</a:t>
            </a:r>
            <a:r>
              <a:rPr lang="en-US" dirty="0"/>
              <a:t>. </a:t>
            </a:r>
          </a:p>
          <a:p>
            <a:r>
              <a:rPr lang="en-US" dirty="0"/>
              <a:t>On right – look at </a:t>
            </a:r>
            <a:r>
              <a:rPr lang="en-US" dirty="0" err="1"/>
              <a:t>ECoG</a:t>
            </a:r>
            <a:r>
              <a:rPr lang="en-US" dirty="0"/>
              <a:t> (one name for type of intracranial </a:t>
            </a:r>
            <a:r>
              <a:rPr lang="en-US" dirty="0" err="1"/>
              <a:t>recoring</a:t>
            </a:r>
            <a:r>
              <a:rPr lang="en-US" dirty="0"/>
              <a:t>) – have millisecond resolution and millimeter res for spatial compared to fMRI</a:t>
            </a:r>
          </a:p>
          <a:p>
            <a:r>
              <a:rPr lang="en-US" dirty="0" err="1"/>
              <a:t>Senesor</a:t>
            </a:r>
            <a:r>
              <a:rPr lang="en-US" dirty="0"/>
              <a:t> places on brain – clinically determined. </a:t>
            </a:r>
          </a:p>
          <a:p>
            <a:r>
              <a:rPr lang="en-US" dirty="0"/>
              <a:t>If you’re looking for open science datasets – they are not going to have exactly same </a:t>
            </a:r>
            <a:r>
              <a:rPr lang="en-US" dirty="0" err="1"/>
              <a:t>converage</a:t>
            </a:r>
            <a:r>
              <a:rPr lang="en-US" dirty="0"/>
              <a:t> or voxel space as fMRI</a:t>
            </a:r>
          </a:p>
          <a:p>
            <a:r>
              <a:rPr lang="en-US" dirty="0"/>
              <a:t>Recording LFPs – voltages that </a:t>
            </a:r>
            <a:r>
              <a:rPr lang="en-US" dirty="0" err="1"/>
              <a:t>respresent</a:t>
            </a:r>
            <a:r>
              <a:rPr lang="en-US" dirty="0"/>
              <a:t> post synaptic </a:t>
            </a:r>
            <a:r>
              <a:rPr lang="en-US" dirty="0" err="1"/>
              <a:t>potentisl</a:t>
            </a:r>
            <a:r>
              <a:rPr lang="en-US" dirty="0"/>
              <a:t> from neurons in the brain – gives you more spatially </a:t>
            </a:r>
            <a:r>
              <a:rPr lang="en-US" dirty="0" err="1"/>
              <a:t>specifc</a:t>
            </a:r>
            <a:r>
              <a:rPr lang="en-US" dirty="0"/>
              <a:t> info compared to EEG.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2CC4-1827-BA42-B543-FF8B4E79E34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643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of the things I will show </a:t>
            </a:r>
            <a:r>
              <a:rPr lang="en-US" dirty="0" err="1"/>
              <a:t>yo</a:t>
            </a:r>
            <a:r>
              <a:rPr lang="en-US" dirty="0"/>
              <a:t> </a:t>
            </a:r>
            <a:r>
              <a:rPr lang="en-US" dirty="0" err="1"/>
              <a:t>uhow</a:t>
            </a:r>
            <a:r>
              <a:rPr lang="en-US" dirty="0"/>
              <a:t> to do today is to extract the high gamma analytic amplitude of the </a:t>
            </a:r>
            <a:r>
              <a:rPr lang="en-US" dirty="0" err="1"/>
              <a:t>nrual</a:t>
            </a:r>
            <a:r>
              <a:rPr lang="en-US" dirty="0"/>
              <a:t> signal</a:t>
            </a:r>
          </a:p>
          <a:p>
            <a:r>
              <a:rPr lang="en-US" dirty="0"/>
              <a:t>If </a:t>
            </a:r>
            <a:r>
              <a:rPr lang="en-US" dirty="0" err="1"/>
              <a:t>youre</a:t>
            </a:r>
            <a:r>
              <a:rPr lang="en-US" dirty="0"/>
              <a:t> working with </a:t>
            </a:r>
            <a:r>
              <a:rPr lang="en-US" dirty="0" err="1"/>
              <a:t>Ephys</a:t>
            </a:r>
            <a:r>
              <a:rPr lang="en-US" dirty="0"/>
              <a:t>, you might know about time frequency analysis or </a:t>
            </a:r>
            <a:r>
              <a:rPr lang="en-US" dirty="0" err="1"/>
              <a:t>lookinga</a:t>
            </a:r>
            <a:r>
              <a:rPr lang="en-US" dirty="0"/>
              <a:t> t </a:t>
            </a:r>
            <a:r>
              <a:rPr lang="en-US" dirty="0" err="1"/>
              <a:t>osccilations</a:t>
            </a:r>
            <a:r>
              <a:rPr lang="en-US" dirty="0"/>
              <a:t> at different frequency bands. </a:t>
            </a:r>
          </a:p>
          <a:p>
            <a:r>
              <a:rPr lang="en-US" dirty="0"/>
              <a:t>So we take </a:t>
            </a:r>
            <a:r>
              <a:rPr lang="en-US" dirty="0" err="1"/>
              <a:t>ossciatlions</a:t>
            </a:r>
            <a:r>
              <a:rPr lang="en-US" dirty="0"/>
              <a:t> and decompose into frequency bands. And we have found in previous work that there is neural data in the band between 70-150 Hz (depends on lab) – this is associated with time locked responses to external stimuli. We call this high gamma as opposed to 30-70 which is regular gamma. </a:t>
            </a:r>
          </a:p>
          <a:p>
            <a:r>
              <a:rPr lang="en-US" dirty="0"/>
              <a:t>So we see increased power in red here – correlated with acoustic information when someone is listening to sentence – have </a:t>
            </a:r>
            <a:r>
              <a:rPr lang="en-US" dirty="0" err="1"/>
              <a:t>localizaed</a:t>
            </a:r>
            <a:r>
              <a:rPr lang="en-US" dirty="0"/>
              <a:t> information.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2CC4-1827-BA42-B543-FF8B4E79E34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1492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Can measure fast time scales – measure change sin phonetic </a:t>
            </a:r>
            <a:r>
              <a:rPr lang="en-US" dirty="0" err="1"/>
              <a:t>infor</a:t>
            </a:r>
            <a:endParaRPr lang="en-US" dirty="0"/>
          </a:p>
          <a:p>
            <a:r>
              <a:rPr lang="en-US" dirty="0"/>
              <a:t>Know where your signals are coming from</a:t>
            </a:r>
          </a:p>
          <a:p>
            <a:r>
              <a:rPr lang="en-US" dirty="0"/>
              <a:t>High SNR compared to EEG and MEG</a:t>
            </a:r>
          </a:p>
          <a:p>
            <a:endParaRPr lang="en-US" dirty="0"/>
          </a:p>
          <a:p>
            <a:r>
              <a:rPr lang="en-US" dirty="0"/>
              <a:t>Figs showing high gamma band responses to a single syllable – and we see that with even very trials like 5 trials, we get responses in short # of trials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2CC4-1827-BA42-B543-FF8B4E79E34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30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</a:t>
            </a:r>
            <a:r>
              <a:rPr lang="en-US" dirty="0" err="1"/>
              <a:t>covereage</a:t>
            </a:r>
            <a:r>
              <a:rPr lang="en-US" dirty="0"/>
              <a:t> not the same – can’t </a:t>
            </a:r>
            <a:r>
              <a:rPr lang="en-US" dirty="0" err="1"/>
              <a:t>relaly</a:t>
            </a:r>
            <a:r>
              <a:rPr lang="en-US" dirty="0"/>
              <a:t> do group level </a:t>
            </a:r>
            <a:r>
              <a:rPr lang="en-US" dirty="0" err="1"/>
              <a:t>nalaysis</a:t>
            </a:r>
            <a:r>
              <a:rPr lang="en-US" dirty="0"/>
              <a:t> unless you think about difference in where </a:t>
            </a:r>
            <a:r>
              <a:rPr lang="en-US" dirty="0" err="1"/>
              <a:t>elcs</a:t>
            </a:r>
            <a:r>
              <a:rPr lang="en-US" dirty="0"/>
              <a:t> are across people </a:t>
            </a:r>
          </a:p>
          <a:p>
            <a:r>
              <a:rPr lang="en-US" dirty="0"/>
              <a:t>- invasive – only done in patient populations. How epilepsy may affect data? </a:t>
            </a:r>
          </a:p>
          <a:p>
            <a:r>
              <a:rPr lang="en-US" dirty="0"/>
              <a:t>- time limited when working with clinical populations (in patient in the hospital). You have to do work around clinical team and making sure that takes priority. Datasets take a lot of time and effort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2CC4-1827-BA42-B543-FF8B4E79E34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561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Going to talk about considerations when preprocessing </a:t>
            </a:r>
            <a:r>
              <a:rPr lang="en-US" dirty="0" err="1"/>
              <a:t>iEEG</a:t>
            </a:r>
            <a:r>
              <a:rPr lang="en-US" dirty="0"/>
              <a:t>. Open datasets may have preprocessed for you so you may not have to worry about </a:t>
            </a:r>
            <a:r>
              <a:rPr lang="en-US" dirty="0" err="1"/>
              <a:t>tha</a:t>
            </a:r>
            <a:r>
              <a:rPr lang="en-US" dirty="0"/>
              <a:t> </a:t>
            </a:r>
            <a:r>
              <a:rPr lang="en-US" dirty="0" err="1"/>
              <a:t>tbut</a:t>
            </a:r>
            <a:r>
              <a:rPr lang="en-US" dirty="0"/>
              <a:t> if you have your own data, </a:t>
            </a:r>
          </a:p>
          <a:p>
            <a:r>
              <a:rPr lang="en-US" dirty="0"/>
              <a:t>- environment is not as controlled</a:t>
            </a:r>
          </a:p>
          <a:p>
            <a:r>
              <a:rPr lang="en-US" dirty="0"/>
              <a:t>Where the electrodes are located</a:t>
            </a:r>
          </a:p>
          <a:p>
            <a:endParaRPr lang="en-US" dirty="0"/>
          </a:p>
          <a:p>
            <a:r>
              <a:rPr lang="en-US" dirty="0"/>
              <a:t>May be different types of electrical noise may affect quality of data</a:t>
            </a:r>
          </a:p>
          <a:p>
            <a:r>
              <a:rPr lang="en-US" dirty="0"/>
              <a:t>And also knowing your sampling rate is important and I will show how to look at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2CC4-1827-BA42-B543-FF8B4E79E34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95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VNS – some people have this. Recently, we had this very strange 20 Hz noise. And it turned out it was this VNS </a:t>
            </a:r>
            <a:r>
              <a:rPr lang="en-US" dirty="0" err="1"/>
              <a:t>stimuliator</a:t>
            </a:r>
            <a:r>
              <a:rPr lang="en-US" dirty="0"/>
              <a:t> and we’ll go through what this looks like in the datasets I provided for this workshop.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2CC4-1827-BA42-B543-FF8B4E79E34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000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</a:t>
            </a:r>
            <a:r>
              <a:rPr lang="en-US"/>
              <a:t>recording time blocks</a:t>
            </a:r>
          </a:p>
          <a:p>
            <a:r>
              <a:rPr lang="en-US" dirty="0"/>
              <a:t>Example of artifact – looks like epilepsy. Fast wave followed by slow wave. You might see this in </a:t>
            </a:r>
            <a:r>
              <a:rPr lang="en-US" dirty="0" err="1"/>
              <a:t>iEEG</a:t>
            </a:r>
            <a:r>
              <a:rPr lang="en-US" dirty="0"/>
              <a:t> datasets. </a:t>
            </a:r>
            <a:br>
              <a:rPr lang="en-US" dirty="0"/>
            </a:br>
            <a:r>
              <a:rPr lang="en-US" dirty="0"/>
              <a:t>Same participant in two different sessions – one session synchronized </a:t>
            </a:r>
            <a:r>
              <a:rPr lang="en-US" dirty="0" err="1"/>
              <a:t>actibvity</a:t>
            </a:r>
            <a:r>
              <a:rPr lang="en-US" dirty="0"/>
              <a:t> that isn’t in the other session</a:t>
            </a:r>
          </a:p>
          <a:p>
            <a:endParaRPr lang="en-US" dirty="0"/>
          </a:p>
          <a:p>
            <a:r>
              <a:rPr lang="en-US" dirty="0" err="1"/>
              <a:t>Wwant</a:t>
            </a:r>
            <a:r>
              <a:rPr lang="en-US" dirty="0"/>
              <a:t> to exit out of this and go to </a:t>
            </a:r>
            <a:r>
              <a:rPr lang="en-US" dirty="0" err="1"/>
              <a:t>turorial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3402CC4-1827-BA42-B543-FF8B4E79E34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22860" y="658207"/>
            <a:ext cx="16627744" cy="23289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1705"/>
              </a:lnSpc>
            </a:pPr>
            <a:r>
              <a:rPr lang="en-US" sz="6600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MNE-Python Tutorial</a:t>
            </a:r>
          </a:p>
        </p:txBody>
      </p:sp>
      <p:sp>
        <p:nvSpPr>
          <p:cNvPr id="5" name="Freeform 5"/>
          <p:cNvSpPr/>
          <p:nvPr/>
        </p:nvSpPr>
        <p:spPr>
          <a:xfrm rot="-5400000">
            <a:off x="15544800" y="190500"/>
            <a:ext cx="2459238" cy="2459238"/>
          </a:xfrm>
          <a:custGeom>
            <a:avLst/>
            <a:gdLst/>
            <a:ahLst/>
            <a:cxnLst/>
            <a:rect l="l" t="t" r="r" b="b"/>
            <a:pathLst>
              <a:path w="2459238" h="2459238">
                <a:moveTo>
                  <a:pt x="0" y="0"/>
                </a:moveTo>
                <a:lnTo>
                  <a:pt x="2459238" y="0"/>
                </a:lnTo>
                <a:lnTo>
                  <a:pt x="2459238" y="2459239"/>
                </a:lnTo>
                <a:lnTo>
                  <a:pt x="0" y="24592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589350" y="6679056"/>
            <a:ext cx="4268804" cy="540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1"/>
              </a:lnSpc>
            </a:pPr>
            <a:r>
              <a:rPr lang="en-US" sz="2800" spc="44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Maansi Desai, PhD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28600" y="7435145"/>
            <a:ext cx="4619222" cy="67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Postdoctoral Fellow</a:t>
            </a:r>
          </a:p>
          <a:p>
            <a:pPr algn="ct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UT Austin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3360871" y="8864267"/>
            <a:ext cx="4619222" cy="67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PhD Candidate</a:t>
            </a:r>
          </a:p>
          <a:p>
            <a:pPr algn="ct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Univ. Paris-</a:t>
            </a:r>
            <a:r>
              <a:rPr lang="en-US" sz="1908" spc="248" dirty="0" err="1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Saclay</a:t>
            </a:r>
            <a:endParaRPr lang="en-US" sz="1908" spc="248" dirty="0">
              <a:solidFill>
                <a:srgbClr val="33333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22860" y="618332"/>
            <a:ext cx="3244714" cy="4183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WIRED 2024</a:t>
            </a: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8AB3B53B-2FF2-6D0D-DADF-92358A02B2F4}"/>
              </a:ext>
            </a:extLst>
          </p:cNvPr>
          <p:cNvSpPr txBox="1"/>
          <p:nvPr/>
        </p:nvSpPr>
        <p:spPr>
          <a:xfrm>
            <a:off x="6572803" y="7399290"/>
            <a:ext cx="5638800" cy="540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1"/>
              </a:lnSpc>
            </a:pPr>
            <a:r>
              <a:rPr lang="en-US" sz="2800" spc="44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Alexandre </a:t>
            </a:r>
            <a:r>
              <a:rPr lang="en-US" sz="2800" spc="441" dirty="0" err="1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Gramfort</a:t>
            </a:r>
            <a:r>
              <a:rPr lang="en-US" sz="2800" spc="44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PhD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3C841BE4-7019-79EC-AFC4-71183668D3D0}"/>
              </a:ext>
            </a:extLst>
          </p:cNvPr>
          <p:cNvSpPr txBox="1"/>
          <p:nvPr/>
        </p:nvSpPr>
        <p:spPr>
          <a:xfrm>
            <a:off x="7151325" y="8137785"/>
            <a:ext cx="4619222" cy="6758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Senior Research Scientist</a:t>
            </a:r>
          </a:p>
          <a:p>
            <a:pPr algn="ct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Meta Inc.</a:t>
            </a:r>
          </a:p>
        </p:txBody>
      </p:sp>
      <p:sp>
        <p:nvSpPr>
          <p:cNvPr id="15" name="TextBox 6">
            <a:extLst>
              <a:ext uri="{FF2B5EF4-FFF2-40B4-BE49-F238E27FC236}">
                <a16:creationId xmlns:a16="http://schemas.microsoft.com/office/drawing/2014/main" id="{4F916FD2-7086-7D85-B335-1CFCB179EBB4}"/>
              </a:ext>
            </a:extLst>
          </p:cNvPr>
          <p:cNvSpPr txBox="1"/>
          <p:nvPr/>
        </p:nvSpPr>
        <p:spPr>
          <a:xfrm>
            <a:off x="12851082" y="8034684"/>
            <a:ext cx="5638800" cy="5404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1"/>
              </a:lnSpc>
            </a:pPr>
            <a:r>
              <a:rPr lang="en-US" sz="2800" spc="441" dirty="0" err="1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Apolline</a:t>
            </a:r>
            <a:r>
              <a:rPr lang="en-US" sz="2800" spc="44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Mellot</a:t>
            </a:r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5529C97A-88FF-C297-87F9-380B3161EB90}"/>
              </a:ext>
            </a:extLst>
          </p:cNvPr>
          <p:cNvSpPr txBox="1"/>
          <p:nvPr/>
        </p:nvSpPr>
        <p:spPr>
          <a:xfrm>
            <a:off x="4114800" y="2907354"/>
            <a:ext cx="4619222" cy="1022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March 13, 2024</a:t>
            </a:r>
          </a:p>
          <a:p>
            <a:pPr algn="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9:30am – 12:30pm</a:t>
            </a:r>
          </a:p>
          <a:p>
            <a:pPr algn="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Paris, France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4D51B32-A03F-54CF-EA87-C851C015E8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0350" y="5389360"/>
            <a:ext cx="2628900" cy="25781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DAF89C2-07FF-77E9-B84D-C7542F1A1B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1100" y="4005040"/>
            <a:ext cx="2628900" cy="25781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552DB098-8D34-BF26-E486-CD351EDEF48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3200" y="4677913"/>
            <a:ext cx="2641600" cy="25654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3696BF3A-5695-7F6F-07F6-BB1B98E845B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5900" y="491699"/>
            <a:ext cx="3898900" cy="19431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762000" y="474438"/>
            <a:ext cx="15073745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44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SEIZURE ACTIVITY (LEFT)</a:t>
            </a:r>
            <a:endParaRPr lang="en-US" sz="4400" b="1" dirty="0">
              <a:solidFill>
                <a:srgbClr val="333331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98764" y="9639300"/>
            <a:ext cx="2334355" cy="4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DM Sans Bold"/>
              </a:rPr>
              <a:t>WIRED 2024</a:t>
            </a:r>
          </a:p>
        </p:txBody>
      </p:sp>
      <p:pic>
        <p:nvPicPr>
          <p:cNvPr id="12289" name="Picture 1" descr="page10image25438160">
            <a:extLst>
              <a:ext uri="{FF2B5EF4-FFF2-40B4-BE49-F238E27FC236}">
                <a16:creationId xmlns:a16="http://schemas.microsoft.com/office/drawing/2014/main" id="{9FC384D7-CFB5-323F-EB18-548564B45E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119" y="1319909"/>
            <a:ext cx="14414500" cy="8319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5719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762000" y="474438"/>
            <a:ext cx="4724401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4400" b="1" dirty="0" err="1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iEEG</a:t>
            </a:r>
            <a:r>
              <a:rPr lang="en-US" sz="44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TUTORIAL</a:t>
            </a:r>
            <a:endParaRPr lang="en-US" sz="4400" b="1" dirty="0">
              <a:solidFill>
                <a:srgbClr val="333331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98764" y="9639300"/>
            <a:ext cx="2334355" cy="4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DM Sans Bold"/>
              </a:rPr>
              <a:t>WIRED 2024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2F47AC03-6708-863F-B539-9D26AFE8B420}"/>
              </a:ext>
            </a:extLst>
          </p:cNvPr>
          <p:cNvSpPr txBox="1"/>
          <p:nvPr/>
        </p:nvSpPr>
        <p:spPr>
          <a:xfrm>
            <a:off x="498764" y="2019300"/>
            <a:ext cx="17332036" cy="562295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We will load </a:t>
            </a:r>
            <a:r>
              <a:rPr lang="en-US" sz="5000" dirty="0" err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iEEG</a:t>
            </a: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data with BIDS metadata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Plot power spectrum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Plot raw data and look for bad channels and artifacts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Convert to high-gamma analytic amplitude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Plot evoked data</a:t>
            </a:r>
          </a:p>
        </p:txBody>
      </p:sp>
    </p:spTree>
    <p:extLst>
      <p:ext uri="{BB962C8B-B14F-4D97-AF65-F5344CB8AC3E}">
        <p14:creationId xmlns:p14="http://schemas.microsoft.com/office/powerpoint/2010/main" val="3166976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Have you got enough blankets?"/>
          <p:cNvSpPr txBox="1"/>
          <p:nvPr/>
        </p:nvSpPr>
        <p:spPr>
          <a:xfrm>
            <a:off x="7604736" y="2837403"/>
            <a:ext cx="5824140" cy="5390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3578" tIns="53578" rIns="53578" bIns="53578" anchor="ctr">
            <a:spAutoFit/>
          </a:bodyPr>
          <a:lstStyle>
            <a:lvl1pPr defTabSz="308074">
              <a:defRPr sz="14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rPr sz="2800" dirty="0"/>
              <a:t>Have you got enough blankets?</a:t>
            </a:r>
          </a:p>
        </p:txBody>
      </p:sp>
      <p:grpSp>
        <p:nvGrpSpPr>
          <p:cNvPr id="312" name="Group"/>
          <p:cNvGrpSpPr/>
          <p:nvPr/>
        </p:nvGrpSpPr>
        <p:grpSpPr>
          <a:xfrm>
            <a:off x="8543819" y="5167965"/>
            <a:ext cx="8522394" cy="2809548"/>
            <a:chOff x="0" y="3439"/>
            <a:chExt cx="4261195" cy="1404773"/>
          </a:xfrm>
        </p:grpSpPr>
        <p:sp>
          <p:nvSpPr>
            <p:cNvPr id="310" name="hɪvygɑɾɪnʌfblæŋkᵼts"/>
            <p:cNvSpPr/>
            <p:nvPr/>
          </p:nvSpPr>
          <p:spPr>
            <a:xfrm>
              <a:off x="0" y="3439"/>
              <a:ext cx="1972989" cy="2695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extrusionOk="0">
                  <a:moveTo>
                    <a:pt x="0" y="0"/>
                  </a:moveTo>
                  <a:lnTo>
                    <a:pt x="21600" y="0"/>
                  </a:lnTo>
                  <a:lnTo>
                    <a:pt x="2160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53578" tIns="53578" rIns="53578" bIns="53578" numCol="1" anchor="ctr">
              <a:spAutoFit/>
            </a:bodyPr>
            <a:lstStyle>
              <a:lvl1pPr defTabSz="308074">
                <a:defRPr sz="14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lvl1pPr>
            </a:lstStyle>
            <a:p>
              <a:r>
                <a:rPr sz="2800" dirty="0" err="1"/>
                <a:t>hɪvygɑɾɪnʌfblæŋkᵼts</a:t>
              </a:r>
              <a:endParaRPr sz="2800" dirty="0"/>
            </a:p>
          </p:txBody>
        </p:sp>
        <p:sp>
          <p:nvSpPr>
            <p:cNvPr id="311" name="phoneme"/>
            <p:cNvSpPr/>
            <p:nvPr/>
          </p:nvSpPr>
          <p:spPr>
            <a:xfrm>
              <a:off x="2991194" y="13821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3578" tIns="53578" rIns="53578" bIns="53578" numCol="1" anchor="ctr">
              <a:spAutoFit/>
            </a:bodyPr>
            <a:lstStyle>
              <a:lvl1pPr algn="ctr" defTabSz="308074">
                <a:defRPr sz="1200" i="1">
                  <a:solidFill>
                    <a:srgbClr val="4F8F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rPr sz="2400" dirty="0"/>
                <a:t>phoneme</a:t>
              </a:r>
            </a:p>
          </p:txBody>
        </p:sp>
      </p:grpSp>
      <p:sp>
        <p:nvSpPr>
          <p:cNvPr id="313" name="word"/>
          <p:cNvSpPr txBox="1"/>
          <p:nvPr/>
        </p:nvSpPr>
        <p:spPr>
          <a:xfrm>
            <a:off x="14127012" y="3133719"/>
            <a:ext cx="798391" cy="477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3578" tIns="53578" rIns="53578" bIns="53578" anchor="ctr">
            <a:spAutoFit/>
          </a:bodyPr>
          <a:lstStyle>
            <a:lvl1pPr algn="ctr" defTabSz="308074">
              <a:defRPr sz="1200" i="1">
                <a:solidFill>
                  <a:srgbClr val="9437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400"/>
              <a:t>word</a:t>
            </a:r>
          </a:p>
        </p:txBody>
      </p:sp>
      <p:sp>
        <p:nvSpPr>
          <p:cNvPr id="314" name="sentence"/>
          <p:cNvSpPr txBox="1"/>
          <p:nvPr/>
        </p:nvSpPr>
        <p:spPr>
          <a:xfrm>
            <a:off x="13372095" y="2346739"/>
            <a:ext cx="1960874" cy="477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3578" tIns="53578" rIns="53578" bIns="53578" anchor="ctr">
            <a:spAutoFit/>
          </a:bodyPr>
          <a:lstStyle>
            <a:lvl1pPr algn="ctr" defTabSz="308074">
              <a:defRPr sz="1200" i="1">
                <a:solidFill>
                  <a:srgbClr val="D783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400" dirty="0"/>
              <a:t>sentence</a:t>
            </a:r>
          </a:p>
        </p:txBody>
      </p:sp>
      <p:sp>
        <p:nvSpPr>
          <p:cNvPr id="315" name="meaning"/>
          <p:cNvSpPr txBox="1"/>
          <p:nvPr/>
        </p:nvSpPr>
        <p:spPr>
          <a:xfrm>
            <a:off x="14831113" y="2698907"/>
            <a:ext cx="1960874" cy="477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3578" tIns="53578" rIns="53578" bIns="53578" anchor="ctr">
            <a:spAutoFit/>
          </a:bodyPr>
          <a:lstStyle>
            <a:lvl1pPr algn="ctr" defTabSz="308074">
              <a:defRPr sz="1200" i="1">
                <a:solidFill>
                  <a:srgbClr val="FF2F9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sz="2400"/>
              <a:t>meaning</a:t>
            </a:r>
          </a:p>
        </p:txBody>
      </p:sp>
      <p:grpSp>
        <p:nvGrpSpPr>
          <p:cNvPr id="318" name="Group"/>
          <p:cNvGrpSpPr/>
          <p:nvPr/>
        </p:nvGrpSpPr>
        <p:grpSpPr>
          <a:xfrm>
            <a:off x="8095666" y="5956584"/>
            <a:ext cx="8970544" cy="3662212"/>
            <a:chOff x="0" y="0"/>
            <a:chExt cx="4485270" cy="1831105"/>
          </a:xfrm>
        </p:grpSpPr>
        <p:sp>
          <p:nvSpPr>
            <p:cNvPr id="316" name="spectrotemporal…"/>
            <p:cNvSpPr/>
            <p:nvPr/>
          </p:nvSpPr>
          <p:spPr>
            <a:xfrm>
              <a:off x="3215270" y="561105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3578" tIns="53578" rIns="53578" bIns="53578" numCol="1" anchor="ctr">
              <a:spAutoFit/>
            </a:bodyPr>
            <a:lstStyle/>
            <a:p>
              <a:pPr algn="ctr" defTabSz="616148">
                <a:defRPr sz="1200" i="1">
                  <a:solidFill>
                    <a:srgbClr val="FF93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rPr sz="2400"/>
                <a:t>spectrotemporal</a:t>
              </a:r>
            </a:p>
            <a:p>
              <a:pPr algn="ctr" defTabSz="616148">
                <a:defRPr sz="1200" i="1">
                  <a:solidFill>
                    <a:srgbClr val="FF93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rPr sz="2400"/>
                <a:t>(frequency decomposition)</a:t>
              </a:r>
            </a:p>
          </p:txBody>
        </p:sp>
        <p:pic>
          <p:nvPicPr>
            <p:cNvPr id="317" name="Image" descr="Image"/>
            <p:cNvPicPr>
              <a:picLocks noChangeAspect="1"/>
            </p:cNvPicPr>
            <p:nvPr/>
          </p:nvPicPr>
          <p:blipFill>
            <a:blip r:embed="rId3"/>
            <a:srcRect t="42345"/>
            <a:stretch>
              <a:fillRect/>
            </a:stretch>
          </p:blipFill>
          <p:spPr>
            <a:xfrm>
              <a:off x="0" y="0"/>
              <a:ext cx="2120067" cy="11221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21" name="Group"/>
          <p:cNvGrpSpPr/>
          <p:nvPr/>
        </p:nvGrpSpPr>
        <p:grpSpPr>
          <a:xfrm>
            <a:off x="8095666" y="7936377"/>
            <a:ext cx="8970544" cy="3349326"/>
            <a:chOff x="0" y="0"/>
            <a:chExt cx="4485270" cy="1674661"/>
          </a:xfrm>
        </p:grpSpPr>
        <p:sp>
          <p:nvSpPr>
            <p:cNvPr id="319" name="acoustic vibration"/>
            <p:cNvSpPr/>
            <p:nvPr/>
          </p:nvSpPr>
          <p:spPr>
            <a:xfrm>
              <a:off x="3215270" y="40466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53578" tIns="53578" rIns="53578" bIns="53578" numCol="1" anchor="ctr">
              <a:spAutoFit/>
            </a:bodyPr>
            <a:lstStyle>
              <a:lvl1pPr algn="ctr" defTabSz="308074">
                <a:defRPr sz="1200" i="1">
                  <a:solidFill>
                    <a:srgbClr val="FF26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rPr sz="2400" dirty="0"/>
                <a:t>acoustic vibration</a:t>
              </a:r>
            </a:p>
          </p:txBody>
        </p:sp>
        <p:pic>
          <p:nvPicPr>
            <p:cNvPr id="320" name="Image" descr="Image"/>
            <p:cNvPicPr>
              <a:picLocks noChangeAspect="1"/>
            </p:cNvPicPr>
            <p:nvPr/>
          </p:nvPicPr>
          <p:blipFill>
            <a:blip r:embed="rId3"/>
            <a:srcRect b="58413"/>
            <a:stretch>
              <a:fillRect/>
            </a:stretch>
          </p:blipFill>
          <p:spPr>
            <a:xfrm>
              <a:off x="0" y="0"/>
              <a:ext cx="2120067" cy="80939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331" name="Group"/>
          <p:cNvGrpSpPr/>
          <p:nvPr/>
        </p:nvGrpSpPr>
        <p:grpSpPr>
          <a:xfrm>
            <a:off x="8384546" y="3973603"/>
            <a:ext cx="8757868" cy="2840433"/>
            <a:chOff x="0" y="-1"/>
            <a:chExt cx="4378932" cy="1420215"/>
          </a:xfrm>
        </p:grpSpPr>
        <p:grpSp>
          <p:nvGrpSpPr>
            <p:cNvPr id="324" name="Group"/>
            <p:cNvGrpSpPr/>
            <p:nvPr/>
          </p:nvGrpSpPr>
          <p:grpSpPr>
            <a:xfrm>
              <a:off x="0" y="15440"/>
              <a:ext cx="4378932" cy="1404774"/>
              <a:chOff x="0" y="3439"/>
              <a:chExt cx="4378931" cy="1404773"/>
            </a:xfrm>
          </p:grpSpPr>
          <p:sp>
            <p:nvSpPr>
              <p:cNvPr id="322" name="hɪv y gɑɾ ɪn ʌf blæŋ kᵼts"/>
              <p:cNvSpPr/>
              <p:nvPr/>
            </p:nvSpPr>
            <p:spPr>
              <a:xfrm>
                <a:off x="0" y="3439"/>
                <a:ext cx="2208460" cy="2695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extrusionOk="0">
                    <a:moveTo>
                      <a:pt x="0" y="0"/>
                    </a:moveTo>
                    <a:lnTo>
                      <a:pt x="21600" y="0"/>
                    </a:lnTo>
                    <a:lnTo>
                      <a:pt x="21600" y="0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square" lIns="53578" tIns="53578" rIns="53578" bIns="53578" numCol="1" anchor="ctr">
                <a:spAutoFit/>
              </a:bodyPr>
              <a:lstStyle>
                <a:lvl1pPr defTabSz="308074">
                  <a:defRPr sz="1400">
                    <a:latin typeface="Helvetica Neue Light"/>
                    <a:ea typeface="Helvetica Neue Light"/>
                    <a:cs typeface="Helvetica Neue Light"/>
                    <a:sym typeface="Helvetica Neue Light"/>
                  </a:defRPr>
                </a:lvl1pPr>
              </a:lstStyle>
              <a:p>
                <a:r>
                  <a:rPr sz="2800" dirty="0" err="1"/>
                  <a:t>hɪv</a:t>
                </a:r>
                <a:r>
                  <a:rPr sz="2800" dirty="0"/>
                  <a:t> y </a:t>
                </a:r>
                <a:r>
                  <a:rPr sz="2800" dirty="0" err="1"/>
                  <a:t>gɑɾ</a:t>
                </a:r>
                <a:r>
                  <a:rPr sz="2800" dirty="0"/>
                  <a:t> </a:t>
                </a:r>
                <a:r>
                  <a:rPr sz="2800" dirty="0" err="1"/>
                  <a:t>ɪn</a:t>
                </a:r>
                <a:r>
                  <a:rPr sz="2800" dirty="0"/>
                  <a:t> </a:t>
                </a:r>
                <a:r>
                  <a:rPr sz="2800" dirty="0" err="1"/>
                  <a:t>ʌf</a:t>
                </a:r>
                <a:r>
                  <a:rPr sz="2800" dirty="0"/>
                  <a:t> </a:t>
                </a:r>
                <a:r>
                  <a:rPr sz="2800" dirty="0" err="1"/>
                  <a:t>blæŋ</a:t>
                </a:r>
                <a:r>
                  <a:rPr sz="2800" dirty="0"/>
                  <a:t> </a:t>
                </a:r>
                <a:r>
                  <a:rPr sz="2800" dirty="0" err="1"/>
                  <a:t>kᵼts</a:t>
                </a:r>
                <a:endParaRPr sz="2800" dirty="0"/>
              </a:p>
            </p:txBody>
          </p:sp>
          <p:sp>
            <p:nvSpPr>
              <p:cNvPr id="323" name="syllable"/>
              <p:cNvSpPr/>
              <p:nvPr/>
            </p:nvSpPr>
            <p:spPr>
              <a:xfrm>
                <a:off x="3108930" y="138211"/>
                <a:ext cx="1270001" cy="1270001"/>
              </a:xfrm>
              <a:prstGeom prst="line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  </a:ext>
              </a:extLst>
            </p:spPr>
            <p:txBody>
              <a:bodyPr wrap="none" lIns="53578" tIns="53578" rIns="53578" bIns="53578" numCol="1" anchor="ctr">
                <a:spAutoFit/>
              </a:bodyPr>
              <a:lstStyle>
                <a:lvl1pPr algn="ctr" defTabSz="308074">
                  <a:defRPr sz="1200" i="1">
                    <a:solidFill>
                      <a:srgbClr val="0096FF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defRPr>
                </a:lvl1pPr>
              </a:lstStyle>
              <a:p>
                <a:r>
                  <a:rPr sz="2400" dirty="0"/>
                  <a:t>syllable</a:t>
                </a:r>
              </a:p>
            </p:txBody>
          </p:sp>
        </p:grpSp>
        <p:sp>
          <p:nvSpPr>
            <p:cNvPr id="325" name="Line"/>
            <p:cNvSpPr/>
            <p:nvPr/>
          </p:nvSpPr>
          <p:spPr>
            <a:xfrm flipV="1">
              <a:off x="268163" y="-1"/>
              <a:ext cx="1" cy="300426"/>
            </a:xfrm>
            <a:prstGeom prst="line">
              <a:avLst/>
            </a:prstGeom>
            <a:noFill/>
            <a:ln w="3175" cap="flat">
              <a:solidFill>
                <a:srgbClr val="ABABAB"/>
              </a:solidFill>
              <a:prstDash val="solid"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ctr" defTabSz="616148">
                <a:defRPr sz="18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3600"/>
            </a:p>
          </p:txBody>
        </p:sp>
        <p:sp>
          <p:nvSpPr>
            <p:cNvPr id="326" name="Line"/>
            <p:cNvSpPr/>
            <p:nvPr/>
          </p:nvSpPr>
          <p:spPr>
            <a:xfrm flipV="1">
              <a:off x="399020" y="-1"/>
              <a:ext cx="1" cy="300426"/>
            </a:xfrm>
            <a:prstGeom prst="line">
              <a:avLst/>
            </a:prstGeom>
            <a:noFill/>
            <a:ln w="3175" cap="flat">
              <a:solidFill>
                <a:srgbClr val="ABABAB"/>
              </a:solidFill>
              <a:prstDash val="solid"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ctr" defTabSz="616148">
                <a:defRPr sz="18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3600"/>
            </a:p>
          </p:txBody>
        </p:sp>
        <p:sp>
          <p:nvSpPr>
            <p:cNvPr id="327" name="Line"/>
            <p:cNvSpPr/>
            <p:nvPr/>
          </p:nvSpPr>
          <p:spPr>
            <a:xfrm flipV="1">
              <a:off x="899550" y="-1"/>
              <a:ext cx="1" cy="300426"/>
            </a:xfrm>
            <a:prstGeom prst="line">
              <a:avLst/>
            </a:prstGeom>
            <a:noFill/>
            <a:ln w="3175" cap="flat">
              <a:solidFill>
                <a:srgbClr val="ABABAB"/>
              </a:solidFill>
              <a:prstDash val="solid"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ctr" defTabSz="616148">
                <a:defRPr sz="18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3600"/>
            </a:p>
          </p:txBody>
        </p:sp>
        <p:sp>
          <p:nvSpPr>
            <p:cNvPr id="328" name="Line"/>
            <p:cNvSpPr/>
            <p:nvPr/>
          </p:nvSpPr>
          <p:spPr>
            <a:xfrm flipV="1">
              <a:off x="1066129" y="-1"/>
              <a:ext cx="1" cy="300426"/>
            </a:xfrm>
            <a:prstGeom prst="line">
              <a:avLst/>
            </a:prstGeom>
            <a:noFill/>
            <a:ln w="3175" cap="flat">
              <a:solidFill>
                <a:srgbClr val="ABABAB"/>
              </a:solidFill>
              <a:prstDash val="solid"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ctr" defTabSz="616148">
                <a:defRPr sz="18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3600"/>
            </a:p>
          </p:txBody>
        </p:sp>
        <p:sp>
          <p:nvSpPr>
            <p:cNvPr id="329" name="Line"/>
            <p:cNvSpPr/>
            <p:nvPr/>
          </p:nvSpPr>
          <p:spPr>
            <a:xfrm flipV="1">
              <a:off x="699040" y="-1"/>
              <a:ext cx="1" cy="300426"/>
            </a:xfrm>
            <a:prstGeom prst="line">
              <a:avLst/>
            </a:prstGeom>
            <a:noFill/>
            <a:ln w="3175" cap="flat">
              <a:solidFill>
                <a:srgbClr val="ABABAB"/>
              </a:solidFill>
              <a:prstDash val="solid"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ctr" defTabSz="616148">
                <a:defRPr sz="18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3600"/>
            </a:p>
          </p:txBody>
        </p:sp>
        <p:sp>
          <p:nvSpPr>
            <p:cNvPr id="330" name="Line"/>
            <p:cNvSpPr/>
            <p:nvPr/>
          </p:nvSpPr>
          <p:spPr>
            <a:xfrm flipV="1">
              <a:off x="1516410" y="-1"/>
              <a:ext cx="1" cy="300426"/>
            </a:xfrm>
            <a:prstGeom prst="line">
              <a:avLst/>
            </a:prstGeom>
            <a:noFill/>
            <a:ln w="3175" cap="flat">
              <a:solidFill>
                <a:srgbClr val="ABABAB"/>
              </a:solidFill>
              <a:prstDash val="solid"/>
              <a:miter lim="400000"/>
            </a:ln>
            <a:effectLst/>
          </p:spPr>
          <p:txBody>
            <a:bodyPr wrap="square" lIns="53578" tIns="53578" rIns="53578" bIns="53578" numCol="1" anchor="ctr">
              <a:noAutofit/>
            </a:bodyPr>
            <a:lstStyle/>
            <a:p>
              <a:pPr algn="ctr" defTabSz="616148">
                <a:defRPr sz="1800">
                  <a:latin typeface="Helvetica Neue Light"/>
                  <a:ea typeface="Helvetica Neue Light"/>
                  <a:cs typeface="Helvetica Neue Light"/>
                  <a:sym typeface="Helvetica Neue Light"/>
                </a:defRPr>
              </a:pPr>
              <a:endParaRPr sz="3600"/>
            </a:p>
          </p:txBody>
        </p:sp>
      </p:grpSp>
      <p:pic>
        <p:nvPicPr>
          <p:cNvPr id="33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1945" y="1451123"/>
            <a:ext cx="6530662" cy="84514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651095" y="423641"/>
            <a:ext cx="15503305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50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INTRACRANIAL RECORDINGS IN THE HOSPITAL</a:t>
            </a:r>
            <a:endParaRPr lang="en-US" sz="5000" b="1" dirty="0">
              <a:solidFill>
                <a:srgbClr val="333331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304800" y="9509812"/>
            <a:ext cx="2334355" cy="4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DM Sans Bold"/>
              </a:rPr>
              <a:t>WIRED 2024</a:t>
            </a:r>
          </a:p>
        </p:txBody>
      </p:sp>
      <p:pic>
        <p:nvPicPr>
          <p:cNvPr id="1034" name="Picture 2" descr="page3image25175184">
            <a:extLst>
              <a:ext uri="{FF2B5EF4-FFF2-40B4-BE49-F238E27FC236}">
                <a16:creationId xmlns:a16="http://schemas.microsoft.com/office/drawing/2014/main" id="{4D6914FB-1B36-9310-18C3-65F6E7ADB8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800" y="3470055"/>
            <a:ext cx="7624870" cy="3346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3" descr="page3image25174560">
            <a:extLst>
              <a:ext uri="{FF2B5EF4-FFF2-40B4-BE49-F238E27FC236}">
                <a16:creationId xmlns:a16="http://schemas.microsoft.com/office/drawing/2014/main" id="{7C25B382-53AC-CA9F-E742-7783A295D5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2573" y="2266064"/>
            <a:ext cx="3126505" cy="101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4" descr="page3image25177680">
            <a:extLst>
              <a:ext uri="{FF2B5EF4-FFF2-40B4-BE49-F238E27FC236}">
                <a16:creationId xmlns:a16="http://schemas.microsoft.com/office/drawing/2014/main" id="{3A5DB31D-6EE2-0909-92A3-3360EE2FB1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7292" y="2217175"/>
            <a:ext cx="4435721" cy="101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5" descr="page3image25176640">
            <a:extLst>
              <a:ext uri="{FF2B5EF4-FFF2-40B4-BE49-F238E27FC236}">
                <a16:creationId xmlns:a16="http://schemas.microsoft.com/office/drawing/2014/main" id="{ADC01678-2233-0BE4-EEBE-1F9EDFA76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537" y="2705100"/>
            <a:ext cx="6228474" cy="3929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TextBox 7">
            <a:extLst>
              <a:ext uri="{FF2B5EF4-FFF2-40B4-BE49-F238E27FC236}">
                <a16:creationId xmlns:a16="http://schemas.microsoft.com/office/drawing/2014/main" id="{F0657402-5B39-4CFD-6AB7-45341526C861}"/>
              </a:ext>
            </a:extLst>
          </p:cNvPr>
          <p:cNvSpPr txBox="1"/>
          <p:nvPr/>
        </p:nvSpPr>
        <p:spPr>
          <a:xfrm>
            <a:off x="990600" y="6896100"/>
            <a:ext cx="5486400" cy="3133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Miller Nature Human Behavior 2019</a:t>
            </a:r>
          </a:p>
        </p:txBody>
      </p:sp>
      <p:sp>
        <p:nvSpPr>
          <p:cNvPr id="1039" name="TextBox 7">
            <a:extLst>
              <a:ext uri="{FF2B5EF4-FFF2-40B4-BE49-F238E27FC236}">
                <a16:creationId xmlns:a16="http://schemas.microsoft.com/office/drawing/2014/main" id="{5FF67DEA-755E-F874-2322-DFA54B49D72A}"/>
              </a:ext>
            </a:extLst>
          </p:cNvPr>
          <p:cNvSpPr txBox="1"/>
          <p:nvPr/>
        </p:nvSpPr>
        <p:spPr>
          <a:xfrm>
            <a:off x="3733800" y="8747670"/>
            <a:ext cx="11963399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72"/>
              </a:lnSpc>
            </a:pPr>
            <a:r>
              <a:rPr lang="en-US" sz="2800" i="1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Intracranial recordings + cognitive tasks for research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685800" y="454341"/>
            <a:ext cx="9372600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50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 DO SIGNALS DIFFER?</a:t>
            </a:r>
            <a:endParaRPr lang="en-US" sz="5000" b="1" dirty="0">
              <a:solidFill>
                <a:srgbClr val="333331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98764" y="9639300"/>
            <a:ext cx="2334355" cy="4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DM Sans Bold"/>
              </a:rPr>
              <a:t>WIRED 2024</a:t>
            </a:r>
          </a:p>
        </p:txBody>
      </p:sp>
      <p:pic>
        <p:nvPicPr>
          <p:cNvPr id="4097" name="Picture 1" descr="page4image25653232">
            <a:extLst>
              <a:ext uri="{FF2B5EF4-FFF2-40B4-BE49-F238E27FC236}">
                <a16:creationId xmlns:a16="http://schemas.microsoft.com/office/drawing/2014/main" id="{C9AA9416-B981-159C-4072-DB0B6508C7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725" y="1951624"/>
            <a:ext cx="7589797" cy="693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page4image25653024">
            <a:extLst>
              <a:ext uri="{FF2B5EF4-FFF2-40B4-BE49-F238E27FC236}">
                <a16:creationId xmlns:a16="http://schemas.microsoft.com/office/drawing/2014/main" id="{A05CA437-C25D-98B9-D74F-AA2A23B1E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02529" y="2887044"/>
            <a:ext cx="6690071" cy="495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7">
            <a:extLst>
              <a:ext uri="{FF2B5EF4-FFF2-40B4-BE49-F238E27FC236}">
                <a16:creationId xmlns:a16="http://schemas.microsoft.com/office/drawing/2014/main" id="{FDDB4171-03E1-1E5B-77F9-DD521D0CF134}"/>
              </a:ext>
            </a:extLst>
          </p:cNvPr>
          <p:cNvSpPr txBox="1"/>
          <p:nvPr/>
        </p:nvSpPr>
        <p:spPr>
          <a:xfrm>
            <a:off x="2280125" y="9097344"/>
            <a:ext cx="5486400" cy="3133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Mercier et al. </a:t>
            </a:r>
            <a:r>
              <a:rPr lang="en-US" sz="1908" spc="248" dirty="0" err="1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NeuroImage</a:t>
            </a: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2022</a:t>
            </a: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574B6F03-983B-5040-4BA1-3B5F804EF22F}"/>
              </a:ext>
            </a:extLst>
          </p:cNvPr>
          <p:cNvSpPr txBox="1"/>
          <p:nvPr/>
        </p:nvSpPr>
        <p:spPr>
          <a:xfrm>
            <a:off x="10662125" y="8187944"/>
            <a:ext cx="5486400" cy="3133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72"/>
              </a:lnSpc>
            </a:pPr>
            <a:r>
              <a:rPr lang="en-US" sz="1908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Chang et al. Neuron 2015</a:t>
            </a:r>
          </a:p>
        </p:txBody>
      </p:sp>
    </p:spTree>
    <p:extLst>
      <p:ext uri="{BB962C8B-B14F-4D97-AF65-F5344CB8AC3E}">
        <p14:creationId xmlns:p14="http://schemas.microsoft.com/office/powerpoint/2010/main" val="533040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290946" y="356092"/>
            <a:ext cx="16625454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50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HIGH GAMMA AS AN INDEX OF NEURAL ACTIVITY</a:t>
            </a:r>
            <a:endParaRPr lang="en-US" sz="5000" b="1" dirty="0">
              <a:solidFill>
                <a:srgbClr val="333331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98764" y="9639300"/>
            <a:ext cx="2334355" cy="4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DM Sans Bold"/>
              </a:rPr>
              <a:t>WIRED 2024</a:t>
            </a:r>
          </a:p>
        </p:txBody>
      </p:sp>
      <p:pic>
        <p:nvPicPr>
          <p:cNvPr id="4" name="Image" descr="Image">
            <a:extLst>
              <a:ext uri="{FF2B5EF4-FFF2-40B4-BE49-F238E27FC236}">
                <a16:creationId xmlns:a16="http://schemas.microsoft.com/office/drawing/2014/main" id="{F2F46AF7-057C-FB02-2F1A-220A2F6A3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0772" y="1282289"/>
            <a:ext cx="14006456" cy="8357011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TextBox 7">
            <a:extLst>
              <a:ext uri="{FF2B5EF4-FFF2-40B4-BE49-F238E27FC236}">
                <a16:creationId xmlns:a16="http://schemas.microsoft.com/office/drawing/2014/main" id="{852D2055-AE5A-3051-A12F-74BC0855947D}"/>
              </a:ext>
            </a:extLst>
          </p:cNvPr>
          <p:cNvSpPr txBox="1"/>
          <p:nvPr/>
        </p:nvSpPr>
        <p:spPr>
          <a:xfrm>
            <a:off x="6096000" y="1661430"/>
            <a:ext cx="5486400" cy="3462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672"/>
              </a:lnSpc>
            </a:pPr>
            <a:r>
              <a:rPr lang="en-US" sz="2400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”It had gone like clockwork”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49E2B6-207C-7E1E-E0C3-4C5E9321F23C}"/>
              </a:ext>
            </a:extLst>
          </p:cNvPr>
          <p:cNvSpPr txBox="1"/>
          <p:nvPr/>
        </p:nvSpPr>
        <p:spPr>
          <a:xfrm>
            <a:off x="12468845" y="1460124"/>
            <a:ext cx="3678383" cy="7488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672"/>
              </a:lnSpc>
            </a:pPr>
            <a:r>
              <a:rPr lang="en-US" sz="1800" i="1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Stimuli from TIMIT</a:t>
            </a:r>
          </a:p>
          <a:p>
            <a:pPr algn="ctr">
              <a:lnSpc>
                <a:spcPts val="2672"/>
              </a:lnSpc>
            </a:pPr>
            <a:r>
              <a:rPr lang="en-US" sz="1800" i="1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(</a:t>
            </a:r>
            <a:r>
              <a:rPr lang="en-US" sz="1800" i="1" spc="248" dirty="0" err="1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Garfolo</a:t>
            </a:r>
            <a:r>
              <a:rPr lang="en-US" sz="1800" i="1" spc="248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et al. 1993)</a:t>
            </a:r>
          </a:p>
        </p:txBody>
      </p:sp>
      <p:sp>
        <p:nvSpPr>
          <p:cNvPr id="8" name="correlated with multi-unit spiking…">
            <a:extLst>
              <a:ext uri="{FF2B5EF4-FFF2-40B4-BE49-F238E27FC236}">
                <a16:creationId xmlns:a16="http://schemas.microsoft.com/office/drawing/2014/main" id="{4B5842CF-B4CF-ADBF-84BD-93A720804DEA}"/>
              </a:ext>
            </a:extLst>
          </p:cNvPr>
          <p:cNvSpPr txBox="1"/>
          <p:nvPr/>
        </p:nvSpPr>
        <p:spPr>
          <a:xfrm>
            <a:off x="12171433" y="9132883"/>
            <a:ext cx="4273205" cy="6696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6789" tIns="26789" rIns="26789" bIns="26789" anchor="ctr">
            <a:spAutoFit/>
          </a:bodyPr>
          <a:lstStyle/>
          <a:p>
            <a:pPr defTabSz="308074">
              <a:defRPr sz="1400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000" dirty="0"/>
              <a:t>correlated with multi-unit spiking</a:t>
            </a:r>
          </a:p>
          <a:p>
            <a:pPr defTabSz="308074">
              <a:defRPr sz="1400" i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000" dirty="0"/>
              <a:t>(Ray &amp; </a:t>
            </a:r>
            <a:r>
              <a:rPr sz="2000" dirty="0" err="1"/>
              <a:t>Maunsell</a:t>
            </a:r>
            <a:r>
              <a:rPr sz="2000" dirty="0"/>
              <a:t>, </a:t>
            </a:r>
            <a:r>
              <a:rPr sz="2000" dirty="0" err="1"/>
              <a:t>PLoS</a:t>
            </a:r>
            <a:r>
              <a:rPr sz="2000" dirty="0"/>
              <a:t> Biology 2011)</a:t>
            </a:r>
          </a:p>
        </p:txBody>
      </p:sp>
      <p:sp>
        <p:nvSpPr>
          <p:cNvPr id="9" name="“high…">
            <a:extLst>
              <a:ext uri="{FF2B5EF4-FFF2-40B4-BE49-F238E27FC236}">
                <a16:creationId xmlns:a16="http://schemas.microsoft.com/office/drawing/2014/main" id="{2DA7B247-D410-4E45-95ED-6CA87F97BCF2}"/>
              </a:ext>
            </a:extLst>
          </p:cNvPr>
          <p:cNvSpPr txBox="1"/>
          <p:nvPr/>
        </p:nvSpPr>
        <p:spPr>
          <a:xfrm>
            <a:off x="16002000" y="3566497"/>
            <a:ext cx="1620631" cy="7927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26789" tIns="26789" rIns="26789" bIns="26789" anchor="ctr">
            <a:spAutoFit/>
          </a:bodyPr>
          <a:lstStyle/>
          <a:p>
            <a:pPr defTabSz="308074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400" dirty="0"/>
              <a:t>“high</a:t>
            </a:r>
          </a:p>
          <a:p>
            <a:pPr defTabSz="308074">
              <a:defRPr sz="1600" b="1"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sz="2400" dirty="0"/>
              <a:t>gamma”</a:t>
            </a:r>
          </a:p>
        </p:txBody>
      </p:sp>
    </p:spTree>
    <p:extLst>
      <p:ext uri="{BB962C8B-B14F-4D97-AF65-F5344CB8AC3E}">
        <p14:creationId xmlns:p14="http://schemas.microsoft.com/office/powerpoint/2010/main" val="8774430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762000" y="474438"/>
            <a:ext cx="15073745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50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ADVANTAGES OF INTRACRANIAL RECORDINGS</a:t>
            </a:r>
            <a:endParaRPr lang="en-US" sz="5000" b="1" dirty="0">
              <a:solidFill>
                <a:srgbClr val="333331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98764" y="9639300"/>
            <a:ext cx="2334355" cy="4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DM Sans Bold"/>
              </a:rPr>
              <a:t>WIRED 2024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D16CEC8-0FC9-B8F8-BB15-9419E4E2DA3F}"/>
              </a:ext>
            </a:extLst>
          </p:cNvPr>
          <p:cNvSpPr txBox="1"/>
          <p:nvPr/>
        </p:nvSpPr>
        <p:spPr>
          <a:xfrm>
            <a:off x="173181" y="2690618"/>
            <a:ext cx="11353800" cy="56428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59869" lvl="1" indent="-579934">
              <a:lnSpc>
                <a:spcPts val="7521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Can measure changes at fast timescales </a:t>
            </a:r>
          </a:p>
          <a:p>
            <a:pPr marL="1617069" lvl="2" indent="-579934">
              <a:lnSpc>
                <a:spcPts val="7521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Phonological information: /b/ vs. /p/</a:t>
            </a:r>
          </a:p>
          <a:p>
            <a:pPr marL="1159869" lvl="1" indent="-579934">
              <a:lnSpc>
                <a:spcPts val="7521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You know where your signals are coming from</a:t>
            </a:r>
          </a:p>
          <a:p>
            <a:pPr marL="1159869" lvl="1" indent="-579934">
              <a:lnSpc>
                <a:spcPts val="7521"/>
              </a:lnSpc>
              <a:buFont typeface="Arial"/>
              <a:buChar char="•"/>
            </a:pPr>
            <a:r>
              <a:rPr lang="en-US" sz="4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Very high SNR, requires fewer trials than EEG/MEG</a:t>
            </a:r>
          </a:p>
        </p:txBody>
      </p:sp>
      <p:pic>
        <p:nvPicPr>
          <p:cNvPr id="7169" name="Picture 1" descr="page6image25465520">
            <a:extLst>
              <a:ext uri="{FF2B5EF4-FFF2-40B4-BE49-F238E27FC236}">
                <a16:creationId xmlns:a16="http://schemas.microsoft.com/office/drawing/2014/main" id="{97DA454E-6A5D-BC5D-4C41-CA4136570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3017" y="1946563"/>
            <a:ext cx="6573983" cy="7001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1214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762000" y="474438"/>
            <a:ext cx="16438418" cy="7694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50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DISADVANTAGES OF INTRACRANIAL RECORDINGS</a:t>
            </a:r>
            <a:endParaRPr lang="en-US" sz="5000" b="1" dirty="0">
              <a:solidFill>
                <a:srgbClr val="333331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98764" y="9639300"/>
            <a:ext cx="2334355" cy="4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DM Sans Bold"/>
              </a:rPr>
              <a:t>WIRED 2024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D16CEC8-0FC9-B8F8-BB15-9419E4E2DA3F}"/>
              </a:ext>
            </a:extLst>
          </p:cNvPr>
          <p:cNvSpPr txBox="1"/>
          <p:nvPr/>
        </p:nvSpPr>
        <p:spPr>
          <a:xfrm>
            <a:off x="762000" y="2552700"/>
            <a:ext cx="16438419" cy="56850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59869" lvl="1" indent="-579934">
              <a:lnSpc>
                <a:spcPts val="7521"/>
              </a:lnSpc>
              <a:buFont typeface="Arial"/>
              <a:buChar char="•"/>
            </a:pPr>
            <a:r>
              <a:rPr lang="en-US" sz="55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Coverage depends on clinical need, not your research question</a:t>
            </a:r>
          </a:p>
          <a:p>
            <a:pPr marL="1159869" lvl="1" indent="-579934">
              <a:lnSpc>
                <a:spcPts val="7521"/>
              </a:lnSpc>
              <a:buFont typeface="Arial"/>
              <a:buChar char="•"/>
            </a:pPr>
            <a:r>
              <a:rPr lang="en-US" sz="55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Invasive (must be done in patient populations)</a:t>
            </a:r>
          </a:p>
          <a:p>
            <a:pPr marL="1617069" lvl="2" indent="-579934">
              <a:lnSpc>
                <a:spcPts val="7521"/>
              </a:lnSpc>
              <a:buFont typeface="Arial"/>
              <a:buChar char="•"/>
            </a:pPr>
            <a:r>
              <a:rPr lang="en-US" sz="55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Epilepsy/tumor</a:t>
            </a:r>
          </a:p>
          <a:p>
            <a:pPr marL="1159869" lvl="1" indent="-579934">
              <a:lnSpc>
                <a:spcPts val="7521"/>
              </a:lnSpc>
              <a:buFont typeface="Arial"/>
              <a:buChar char="•"/>
            </a:pPr>
            <a:r>
              <a:rPr lang="en-US" sz="55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Relatively time-limited experiments / less controlled experiments</a:t>
            </a:r>
          </a:p>
        </p:txBody>
      </p:sp>
    </p:spTree>
    <p:extLst>
      <p:ext uri="{BB962C8B-B14F-4D97-AF65-F5344CB8AC3E}">
        <p14:creationId xmlns:p14="http://schemas.microsoft.com/office/powerpoint/2010/main" val="457521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762000" y="474438"/>
            <a:ext cx="15073745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44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CONSIDERATIONS WHEN PREPROCESSING </a:t>
            </a:r>
            <a:r>
              <a:rPr lang="en-US" sz="4400" b="1" dirty="0" err="1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iEEG</a:t>
            </a:r>
            <a:r>
              <a:rPr lang="en-US" sz="44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DATA</a:t>
            </a:r>
            <a:endParaRPr lang="en-US" sz="4400" b="1" dirty="0">
              <a:solidFill>
                <a:srgbClr val="333331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98764" y="9639300"/>
            <a:ext cx="2334355" cy="4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DM Sans Bold"/>
              </a:rPr>
              <a:t>WIRED 2024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D16CEC8-0FC9-B8F8-BB15-9419E4E2DA3F}"/>
              </a:ext>
            </a:extLst>
          </p:cNvPr>
          <p:cNvSpPr txBox="1"/>
          <p:nvPr/>
        </p:nvSpPr>
        <p:spPr>
          <a:xfrm>
            <a:off x="498764" y="1866834"/>
            <a:ext cx="10945258" cy="6553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Environment is not as controlled as a typical recording environment (sound proof booth)</a:t>
            </a:r>
          </a:p>
          <a:p>
            <a:pPr marL="1617069" lvl="2" indent="-579934">
              <a:lnSpc>
                <a:spcPct val="15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Background sounds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Where electrodes are located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How electrodes are plugged into amplifier is important for (re)-referencing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Sources of electrical noise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32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Acquisition sampling rate is important if you want high frequency information</a:t>
            </a:r>
          </a:p>
        </p:txBody>
      </p:sp>
      <p:pic>
        <p:nvPicPr>
          <p:cNvPr id="9217" name="Picture 1" descr="page8image25596592">
            <a:extLst>
              <a:ext uri="{FF2B5EF4-FFF2-40B4-BE49-F238E27FC236}">
                <a16:creationId xmlns:a16="http://schemas.microsoft.com/office/drawing/2014/main" id="{A115EA9B-1283-218F-05F2-D6BD9836D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8200" y="1573018"/>
            <a:ext cx="5562600" cy="3127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page8image25604704">
            <a:extLst>
              <a:ext uri="{FF2B5EF4-FFF2-40B4-BE49-F238E27FC236}">
                <a16:creationId xmlns:a16="http://schemas.microsoft.com/office/drawing/2014/main" id="{FF67336C-6186-CACB-143A-B6C4A4484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78759" y="5205658"/>
            <a:ext cx="5580086" cy="312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0909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1"/>
          <p:cNvSpPr txBox="1"/>
          <p:nvPr/>
        </p:nvSpPr>
        <p:spPr>
          <a:xfrm>
            <a:off x="762000" y="474438"/>
            <a:ext cx="15073745" cy="6771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/>
            <a:r>
              <a:rPr lang="en-US" sz="44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DIFFERENT TYPES OF </a:t>
            </a:r>
            <a:r>
              <a:rPr lang="en-US" sz="4400" b="1" dirty="0" err="1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iEEG</a:t>
            </a:r>
            <a:r>
              <a:rPr lang="en-US" sz="4400" b="1" dirty="0">
                <a:solidFill>
                  <a:srgbClr val="33333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ARTIFACTS</a:t>
            </a:r>
            <a:endParaRPr lang="en-US" sz="4400" b="1" dirty="0">
              <a:solidFill>
                <a:srgbClr val="333331"/>
              </a:solidFill>
              <a:latin typeface="DM Sans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98764" y="9639300"/>
            <a:ext cx="2334355" cy="4401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589"/>
              </a:lnSpc>
            </a:pPr>
            <a:r>
              <a:rPr lang="en-US" sz="2563" spc="161" dirty="0">
                <a:solidFill>
                  <a:srgbClr val="000000"/>
                </a:solidFill>
                <a:latin typeface="DM Sans Bold"/>
              </a:rPr>
              <a:t>WIRED 2024</a:t>
            </a:r>
          </a:p>
        </p:txBody>
      </p:sp>
      <p:sp>
        <p:nvSpPr>
          <p:cNvPr id="3" name="TextBox 6">
            <a:extLst>
              <a:ext uri="{FF2B5EF4-FFF2-40B4-BE49-F238E27FC236}">
                <a16:creationId xmlns:a16="http://schemas.microsoft.com/office/drawing/2014/main" id="{AD16CEC8-0FC9-B8F8-BB15-9419E4E2DA3F}"/>
              </a:ext>
            </a:extLst>
          </p:cNvPr>
          <p:cNvSpPr txBox="1"/>
          <p:nvPr/>
        </p:nvSpPr>
        <p:spPr>
          <a:xfrm>
            <a:off x="477982" y="2909106"/>
            <a:ext cx="17332036" cy="44687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Motion artifact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Epileptiform activity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Chewing/jaw artifact </a:t>
            </a:r>
          </a:p>
          <a:p>
            <a:pPr marL="1159869" lvl="1" indent="-579934">
              <a:lnSpc>
                <a:spcPct val="150000"/>
              </a:lnSpc>
              <a:buFont typeface="Arial"/>
              <a:buChar char="•"/>
            </a:pP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VNS artifact (</a:t>
            </a:r>
            <a:r>
              <a:rPr lang="en-US" sz="5000" dirty="0" err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vagus</a:t>
            </a:r>
            <a:r>
              <a:rPr lang="en-US" sz="5000" dirty="0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nerve stimulator)</a:t>
            </a:r>
          </a:p>
        </p:txBody>
      </p:sp>
    </p:spTree>
    <p:extLst>
      <p:ext uri="{BB962C8B-B14F-4D97-AF65-F5344CB8AC3E}">
        <p14:creationId xmlns:p14="http://schemas.microsoft.com/office/powerpoint/2010/main" val="377776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986</Words>
  <Application>Microsoft Macintosh PowerPoint</Application>
  <PresentationFormat>Custom</PresentationFormat>
  <Paragraphs>119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Helvetica Neue Light</vt:lpstr>
      <vt:lpstr>Helvetica Neue</vt:lpstr>
      <vt:lpstr>DM Sans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Minimalist Basic Simlpe Presentation</dc:title>
  <cp:lastModifiedBy>Maansi Desai</cp:lastModifiedBy>
  <cp:revision>21</cp:revision>
  <dcterms:created xsi:type="dcterms:W3CDTF">2006-08-16T00:00:00Z</dcterms:created>
  <dcterms:modified xsi:type="dcterms:W3CDTF">2024-03-05T17:56:40Z</dcterms:modified>
  <dc:identifier>DAF91ojFHME</dc:identifier>
</cp:coreProperties>
</file>

<file path=docProps/thumbnail.jpeg>
</file>